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8" r:id="rId3"/>
    <p:sldId id="291" r:id="rId4"/>
    <p:sldId id="271" r:id="rId5"/>
    <p:sldId id="292" r:id="rId6"/>
    <p:sldId id="293" r:id="rId7"/>
    <p:sldId id="294" r:id="rId8"/>
    <p:sldId id="296" r:id="rId9"/>
    <p:sldId id="295" r:id="rId10"/>
    <p:sldId id="273" r:id="rId11"/>
    <p:sldId id="309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304" r:id="rId27"/>
    <p:sldId id="289" r:id="rId28"/>
    <p:sldId id="298" r:id="rId29"/>
    <p:sldId id="299" r:id="rId30"/>
    <p:sldId id="313" r:id="rId31"/>
    <p:sldId id="314" r:id="rId32"/>
    <p:sldId id="312" r:id="rId33"/>
    <p:sldId id="311" r:id="rId34"/>
    <p:sldId id="310" r:id="rId35"/>
    <p:sldId id="301" r:id="rId36"/>
    <p:sldId id="303" r:id="rId37"/>
    <p:sldId id="305" r:id="rId38"/>
    <p:sldId id="302" r:id="rId39"/>
    <p:sldId id="307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D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8E37C-6D09-45ED-89E0-86C30232DED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ACC2-3A89-43B5-B8D1-1D3F21E46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ECCC-0962-45E9-B882-A65234372AFD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F049-89BB-465E-B2D1-86CC2C5B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glav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7544746" cy="4999073"/>
          </a:xfrm>
          <a:prstGeom prst="rect">
            <a:avLst/>
          </a:prstGeom>
        </p:spPr>
      </p:pic>
      <p:pic>
        <p:nvPicPr>
          <p:cNvPr id="5" name="Рисунок 4" descr="preza_pol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29209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Кредитный конвейер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980728"/>
            <a:ext cx="855345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850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Организационная структура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8" descr="D:\документы\Презентация\pic\оргструктура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" y="1268413"/>
            <a:ext cx="8786813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820738" y="4697413"/>
            <a:ext cx="2643187" cy="1285875"/>
          </a:xfrm>
          <a:prstGeom prst="wedgeRoundRectCallout">
            <a:avLst>
              <a:gd name="adj1" fmla="val -55065"/>
              <a:gd name="adj2" fmla="val -158569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4106863" y="4911725"/>
            <a:ext cx="2357437" cy="1428750"/>
          </a:xfrm>
          <a:prstGeom prst="wedgeRoundRectCallout">
            <a:avLst>
              <a:gd name="adj1" fmla="val 37468"/>
              <a:gd name="adj2" fmla="val -84648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178300" y="4873625"/>
            <a:ext cx="2214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u="sng">
                <a:solidFill>
                  <a:srgbClr val="292929"/>
                </a:solidFill>
              </a:rPr>
              <a:t>Например</a:t>
            </a:r>
            <a:r>
              <a:rPr lang="ru-RU" sz="1600" i="1">
                <a:solidFill>
                  <a:srgbClr val="292929"/>
                </a:solidFill>
              </a:rPr>
              <a:t>: Юристы работают  в Юридическом отделе и подчинены начальнику отдела</a:t>
            </a:r>
            <a:endParaRPr lang="ru-RU" i="1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63613" y="476885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292929"/>
                </a:solidFill>
              </a:rPr>
              <a:t>На диаграмме можно отобразить отделы и должности, которые есть в компании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408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Задаем логику движения заявки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9" descr="img_03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38" y="904974"/>
            <a:ext cx="78327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0" y="2851249"/>
            <a:ext cx="2268538" cy="792163"/>
          </a:xfrm>
          <a:prstGeom prst="wedgeRoundRectCallout">
            <a:avLst>
              <a:gd name="adj1" fmla="val 54856"/>
              <a:gd name="adj2" fmla="val 853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42875" y="2813149"/>
            <a:ext cx="2124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292929"/>
                </a:solidFill>
              </a:rPr>
              <a:t>Задача, которую должен выполнить Менеджер</a:t>
            </a:r>
            <a:endParaRPr lang="ru-RU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6445250" y="3970437"/>
            <a:ext cx="2268538" cy="792162"/>
          </a:xfrm>
          <a:prstGeom prst="wedgeRoundRectCallout">
            <a:avLst>
              <a:gd name="adj1" fmla="val -60287"/>
              <a:gd name="adj2" fmla="val -113380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588125" y="3932337"/>
            <a:ext cx="2125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292929"/>
                </a:solidFill>
              </a:rPr>
              <a:t>Линии задают логику переходов между задачами</a:t>
            </a:r>
            <a:endParaRPr lang="ru-RU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3132138" y="836712"/>
            <a:ext cx="2266950" cy="790575"/>
          </a:xfrm>
          <a:prstGeom prst="wedgeRoundRectCallout">
            <a:avLst>
              <a:gd name="adj1" fmla="val -83583"/>
              <a:gd name="adj2" fmla="val 12403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275013" y="931962"/>
            <a:ext cx="2124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292929"/>
                </a:solidFill>
              </a:rPr>
              <a:t>Начальная точка бизнес-процесса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60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Контекст бизнес-процесса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7" descr="img_05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196975"/>
            <a:ext cx="77343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79388" y="4581525"/>
            <a:ext cx="2268537" cy="1943100"/>
          </a:xfrm>
          <a:prstGeom prst="wedgeRoundRectCallout">
            <a:avLst>
              <a:gd name="adj1" fmla="val -4731"/>
              <a:gd name="adj2" fmla="val -87069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22263" y="4676775"/>
            <a:ext cx="21256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292929"/>
                </a:solidFill>
              </a:rPr>
              <a:t>Контекст процесса содержит набор данных, которые нужны для </a:t>
            </a:r>
            <a:r>
              <a:rPr lang="ru-RU" sz="1600" u="sng">
                <a:solidFill>
                  <a:srgbClr val="292929"/>
                </a:solidFill>
              </a:rPr>
              <a:t>принятия решения</a:t>
            </a:r>
            <a:r>
              <a:rPr lang="ru-RU" sz="1600">
                <a:solidFill>
                  <a:srgbClr val="292929"/>
                </a:solidFill>
              </a:rPr>
              <a:t> при выполнении задач по процессу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img_0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2773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Выполнение задачи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5" descr="img_09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08720"/>
            <a:ext cx="8531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2773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Выполнение задачи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6" descr="img_18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836712"/>
            <a:ext cx="783272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432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Контроль. Мои процессы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5" descr="img_11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412875"/>
            <a:ext cx="8056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605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Контроль. Карта процесса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5" descr="img_10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908050"/>
            <a:ext cx="79216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418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Контроль. Мониторинг процесса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5" descr="img_01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893911"/>
            <a:ext cx="8658225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preza_shap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8148" cy="1517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4448346"/>
            <a:ext cx="27927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Алексей Будин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00" y="4962654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Компания </a:t>
            </a:r>
            <a:r>
              <a:rPr lang="en-US" sz="16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ELMA</a:t>
            </a:r>
            <a:endParaRPr lang="ru-RU" sz="1600" b="1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92" y="1916832"/>
            <a:ext cx="7500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Управление бизнес-процессами в компании. Практические приемы и ключевые составляющие эффективности внедрения</a:t>
            </a:r>
            <a:endParaRPr lang="ru-RU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490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Оптимизация бизнес-процессов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1412875"/>
            <a:ext cx="7929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КОНЦЕПЦИЯ </a:t>
            </a:r>
            <a:r>
              <a:rPr lang="en-US" sz="2000" b="1" dirty="0">
                <a:solidFill>
                  <a:srgbClr val="C00000"/>
                </a:solidFill>
              </a:rPr>
              <a:t>BPM – </a:t>
            </a:r>
            <a:r>
              <a:rPr lang="ru-RU" sz="2000" b="1" dirty="0">
                <a:solidFill>
                  <a:srgbClr val="C00000"/>
                </a:solidFill>
              </a:rPr>
              <a:t>ЭТО КОНЦЕПЦИЯ БЫСТРЫХ ИЗМЕНЕНИЙ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endParaRPr lang="ru-RU" sz="2000" b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УТРОМ ИДЕЯ – ВЕЧЕРОМ РЕШЕНИЕ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en-US" sz="2000" i="1" dirty="0">
                <a:solidFill>
                  <a:srgbClr val="006699"/>
                </a:solidFill>
              </a:rPr>
              <a:t>ELMA </a:t>
            </a:r>
            <a:r>
              <a:rPr lang="ru-RU" sz="2000" i="1" dirty="0">
                <a:solidFill>
                  <a:srgbClr val="006699"/>
                </a:solidFill>
              </a:rPr>
              <a:t>позволяет организовать улучшение процессов «на лету» без остановки работы системы</a:t>
            </a:r>
            <a:br>
              <a:rPr lang="ru-RU" sz="2000" i="1" dirty="0">
                <a:solidFill>
                  <a:srgbClr val="00669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Поэтапное внедрение процесса – быстрый отклик от пользователей</a:t>
            </a:r>
            <a:br>
              <a:rPr lang="ru-RU" sz="2000" i="1" dirty="0">
                <a:solidFill>
                  <a:srgbClr val="00669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Быстрая реакция на изменение требований</a:t>
            </a:r>
            <a:br>
              <a:rPr lang="ru-RU" sz="2000" i="1" dirty="0">
                <a:solidFill>
                  <a:srgbClr val="006699"/>
                </a:solidFill>
              </a:rPr>
            </a:br>
            <a:endParaRPr lang="ru-RU" sz="2000" b="1" i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ОБРАБОТКА ЗАЯВКИ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Добавим параллельное согласование</a:t>
            </a:r>
            <a:br>
              <a:rPr lang="ru-RU" sz="2000" i="1" dirty="0">
                <a:solidFill>
                  <a:srgbClr val="00669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Добавим временные регламенты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887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Параллельное согласование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img_1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513" y="981075"/>
            <a:ext cx="7323137" cy="2460625"/>
          </a:xfrm>
          <a:prstGeom prst="rect">
            <a:avLst/>
          </a:prstGeom>
          <a:effectLst>
            <a:outerShdw blurRad="50800" dist="101600" dir="2700000" algn="tl" rotWithShape="0">
              <a:srgbClr val="006699">
                <a:alpha val="40000"/>
              </a:srgbClr>
            </a:outerShdw>
          </a:effectLst>
        </p:spPr>
      </p:pic>
      <p:pic>
        <p:nvPicPr>
          <p:cNvPr id="12" name="Рисунок 11" descr="img_1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813" y="3357563"/>
            <a:ext cx="7331075" cy="2971800"/>
          </a:xfrm>
          <a:prstGeom prst="rect">
            <a:avLst/>
          </a:prstGeom>
          <a:effectLst>
            <a:outerShdw blurRad="50800" dist="101600" dir="2700000" algn="tl" rotWithShape="0">
              <a:srgbClr val="006699">
                <a:alpha val="40000"/>
              </a:srgbClr>
            </a:outerShdw>
          </a:effectLst>
        </p:spPr>
      </p:pic>
      <p:sp>
        <p:nvSpPr>
          <p:cNvPr id="13" name="Стрелка вниз 12"/>
          <p:cNvSpPr/>
          <p:nvPr/>
        </p:nvSpPr>
        <p:spPr>
          <a:xfrm rot="19579488">
            <a:off x="4895850" y="2849563"/>
            <a:ext cx="574675" cy="108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421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Регламентация процесса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5" descr="img_14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1196975"/>
            <a:ext cx="67135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warning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13624"/>
            <a:ext cx="972202" cy="97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1335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Таймеры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5" descr="img_28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344738"/>
            <a:ext cx="38258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1007268" y="3609182"/>
            <a:ext cx="48244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9" descr="img_27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3284538"/>
            <a:ext cx="4230687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rot="10800000">
            <a:off x="3708400" y="2205038"/>
            <a:ext cx="52562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img_30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813" y="1312863"/>
            <a:ext cx="5334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27088" y="1331913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Начальное событие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7088" y="1916113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Конечное событие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7088" y="2555875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Таймер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187450" y="3933825"/>
            <a:ext cx="2808288" cy="2519363"/>
          </a:xfrm>
          <a:prstGeom prst="wedgeRoundRectCallout">
            <a:avLst>
              <a:gd name="adj1" fmla="val 78620"/>
              <a:gd name="adj2" fmla="val -23824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/>
              <a:t>Один из вариантов  запуска таймера – </a:t>
            </a:r>
            <a:r>
              <a:rPr lang="ru-RU" sz="1600" u="sng"/>
              <a:t>Цикл запуска</a:t>
            </a:r>
            <a:r>
              <a:rPr lang="ru-RU" sz="1600"/>
              <a:t>. </a:t>
            </a:r>
          </a:p>
          <a:p>
            <a:pPr>
              <a:spcBef>
                <a:spcPct val="50000"/>
              </a:spcBef>
            </a:pPr>
            <a:r>
              <a:rPr lang="ru-RU" sz="1600"/>
              <a:t>При выборе этого варианта можно указать с какой периодичностью система должна инициировать бизнес-процесс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6689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Таймеры – организация «длительных» процессов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15" descr="Активация сервера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1196975"/>
            <a:ext cx="69135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79388" y="4005263"/>
            <a:ext cx="2232025" cy="2016125"/>
          </a:xfrm>
          <a:prstGeom prst="wedgeRoundRectCallout">
            <a:avLst>
              <a:gd name="adj1" fmla="val 65421"/>
              <a:gd name="adj2" fmla="val -73023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dirty="0"/>
              <a:t>Процесс «замирает» на 2 недели, а потом снова напоминает менеджеру о необходимости принятия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Шлюзы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151731" y="3609182"/>
            <a:ext cx="48244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25538"/>
            <a:ext cx="1038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116013" y="147478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Условие (</a:t>
            </a:r>
            <a:r>
              <a:rPr lang="en-US"/>
              <a:t>XOR</a:t>
            </a:r>
            <a:r>
              <a:rPr lang="ru-RU"/>
              <a:t>-шлюз</a:t>
            </a:r>
            <a:r>
              <a:rPr lang="en-US"/>
              <a:t>)</a:t>
            </a:r>
            <a:endParaRPr lang="ru-RU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114425" y="2362200"/>
            <a:ext cx="2520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Параллельный шлюз с условием (</a:t>
            </a:r>
            <a:r>
              <a:rPr lang="en-US"/>
              <a:t>OR</a:t>
            </a:r>
            <a:r>
              <a:rPr lang="ru-RU"/>
              <a:t>-шлюз</a:t>
            </a:r>
            <a:r>
              <a:rPr lang="en-US"/>
              <a:t>)</a:t>
            </a:r>
            <a:endParaRPr lang="ru-RU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116013" y="3646488"/>
            <a:ext cx="2519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Параллельный шлюз (</a:t>
            </a:r>
            <a:r>
              <a:rPr lang="en-US"/>
              <a:t>AND</a:t>
            </a:r>
            <a:r>
              <a:rPr lang="ru-RU"/>
              <a:t>-шлюз</a:t>
            </a:r>
            <a:r>
              <a:rPr lang="en-US"/>
              <a:t>)</a:t>
            </a: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3708400" y="3573463"/>
            <a:ext cx="52562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2" descr="img_3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1700213"/>
            <a:ext cx="53022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3851275" y="836613"/>
            <a:ext cx="4105275" cy="936625"/>
          </a:xfrm>
          <a:prstGeom prst="wedgeRoundRectCallout">
            <a:avLst>
              <a:gd name="adj1" fmla="val -3338"/>
              <a:gd name="adj2" fmla="val 82602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" name="Рисунок 13" descr="img_33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9088" y="908050"/>
            <a:ext cx="36115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6" descr="img_32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3716338"/>
            <a:ext cx="5265738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835150" y="5516563"/>
            <a:ext cx="2808288" cy="865187"/>
          </a:xfrm>
          <a:prstGeom prst="wedgeRoundRectCallout">
            <a:avLst>
              <a:gd name="adj1" fmla="val 95986"/>
              <a:gd name="adj2" fmla="val -10965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dirty="0"/>
              <a:t>Параллельное выполнение задач (согласований)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5038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Динамические зоны ответственности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Рисунок 7" descr="img_35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054249"/>
            <a:ext cx="698023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0" descr="img_34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384699"/>
            <a:ext cx="46323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5184775" y="2852886"/>
            <a:ext cx="3924300" cy="3600450"/>
          </a:xfrm>
          <a:prstGeom prst="wedgeRoundRectCallout">
            <a:avLst>
              <a:gd name="adj1" fmla="val -54590"/>
              <a:gd name="adj2" fmla="val -5293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1600" dirty="0"/>
              <a:t>2 типичные ситуации с «размытыми» зонами ответственности: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1600" dirty="0"/>
              <a:t>Заранее неизвестно кто будет исполнителем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1600" dirty="0"/>
              <a:t>Если мы ставим задачу на одного человека, а он недоступен – теряем в «динамике»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600" dirty="0"/>
              <a:t>Для решения этих вопросов </a:t>
            </a:r>
            <a:r>
              <a:rPr lang="ru-RU" sz="1600" dirty="0" smtClean="0"/>
              <a:t>придуманы </a:t>
            </a:r>
            <a:r>
              <a:rPr lang="ru-RU" sz="1600" u="sng" dirty="0"/>
              <a:t>Динамические</a:t>
            </a:r>
            <a:r>
              <a:rPr lang="ru-RU" sz="1600" dirty="0"/>
              <a:t> зоны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264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Публикация, версии БП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5" descr="D:\документы\Презентация\pic\жц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857500"/>
            <a:ext cx="29352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C:\Users\user\Desktop\release\imgs\Бизнес-процессы\процессы_публикация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9763" y="1714500"/>
            <a:ext cx="57832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D:\документы\Презентация\pic\убликация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785938"/>
            <a:ext cx="2917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322263" y="1071563"/>
            <a:ext cx="1571625" cy="571500"/>
          </a:xfrm>
          <a:prstGeom prst="wedgeRoundRectCallout">
            <a:avLst>
              <a:gd name="adj1" fmla="val 28056"/>
              <a:gd name="adj2" fmla="val 163352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/>
              <a:t>Кнопка опубликовать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349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Управление показателями (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KPI)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00063" y="1056793"/>
            <a:ext cx="83931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ЛИШЬ 20% ПРОЦЕССОВ ХОРОШО АВТОМАТИЗИРУЮТСЯ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Автоматизация может больше отвлекать, много процессов там где нет компьютеров и т.д. </a:t>
            </a:r>
            <a:r>
              <a:rPr lang="ru-RU" sz="2000" i="1" dirty="0">
                <a:solidFill>
                  <a:srgbClr val="006699"/>
                </a:solidFill>
              </a:rPr>
              <a:t/>
            </a:r>
            <a:br>
              <a:rPr lang="ru-RU" sz="2000" i="1" dirty="0">
                <a:solidFill>
                  <a:srgbClr val="006699"/>
                </a:solidFill>
              </a:rPr>
            </a:br>
            <a:endParaRPr lang="ru-RU" sz="2000" b="1" i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«НЕАВТОМАТИЗИРОВАННЫМИ» ПРОЦЕССАМИ ТОЖЕ НУЖНО УПРАВЛЯТЬ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Управлять можно только тем, что можно измерить</a:t>
            </a:r>
            <a:endParaRPr lang="ru-RU" sz="2000" i="1" dirty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endParaRPr lang="ru-RU" sz="2000" i="1" dirty="0" smtClean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НЕОБХОДИМО ВИДЕТЬ ОБЩУЮ КАРТИНУ ПО КОМПАНИИ</a:t>
            </a:r>
            <a:r>
              <a:rPr lang="ru-RU" sz="2000" b="1" dirty="0" smtClean="0">
                <a:solidFill>
                  <a:srgbClr val="292929"/>
                </a:solidFill>
              </a:rPr>
              <a:t/>
            </a:r>
            <a:br>
              <a:rPr lang="ru-RU" sz="2000" b="1" dirty="0" smtClean="0">
                <a:solidFill>
                  <a:srgbClr val="292929"/>
                </a:solidFill>
              </a:rPr>
            </a:br>
            <a:endParaRPr lang="ru-RU" sz="2000" i="1" dirty="0" smtClean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НЕОБХОДИМО ПРИВЯЗЫВАТЬ РЕЗУЛЬТАТИВНОСТЬ ПРОЦЕССОВ К СИСТЕМЕ МОТИВАЦИИ ПЕРСОНАЛА</a:t>
            </a:r>
          </a:p>
          <a:p>
            <a:pPr marL="457200" indent="-457200"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457200" indent="-457200"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ДЛЯ ЧЕГО ЭТО НАДО ? ЕСТЬ ОТЧЕТЫ !??</a:t>
            </a:r>
            <a:endParaRPr lang="ru-RU" sz="2000" i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5388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Общая картина деятельности компании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2" descr="img_35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6668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25490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Компания. Задачи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23850" y="122872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Топ-менеджер(ы)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2259013"/>
            <a:ext cx="43592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Менеджеры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Начальники отделов, департаментов, направлений</a:t>
            </a:r>
            <a:endParaRPr lang="ru-RU" sz="2000" b="1" dirty="0">
              <a:solidFill>
                <a:srgbClr val="292929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23850" y="396557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Офисные сотрудники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850" y="5087938"/>
            <a:ext cx="4359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Рабочие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Производство, склад, услуги</a:t>
            </a:r>
            <a:endParaRPr lang="ru-RU" sz="2000" b="1" dirty="0">
              <a:solidFill>
                <a:srgbClr val="292929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8313" y="1916113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8313" y="3644900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8313" y="4797425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804193" y="3685382"/>
            <a:ext cx="51038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8"/>
          <p:cNvSpPr>
            <a:spLocks noChangeArrowheads="1"/>
          </p:cNvSpPr>
          <p:nvPr/>
        </p:nvSpPr>
        <p:spPr bwMode="auto">
          <a:xfrm>
            <a:off x="4500563" y="11255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Перевод целей организации в задачи и систему процессов</a:t>
            </a:r>
            <a:endParaRPr lang="ru-RU" b="1">
              <a:solidFill>
                <a:srgbClr val="292929"/>
              </a:solidFill>
            </a:endParaRPr>
          </a:p>
        </p:txBody>
      </p:sp>
      <p:sp>
        <p:nvSpPr>
          <p:cNvPr id="21" name="Прямоугольник 19"/>
          <p:cNvSpPr>
            <a:spLocks noChangeArrowheads="1"/>
          </p:cNvSpPr>
          <p:nvPr/>
        </p:nvSpPr>
        <p:spPr bwMode="auto">
          <a:xfrm>
            <a:off x="4500563" y="2062163"/>
            <a:ext cx="4572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Формирование, постоянное улучшение процессов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Реализация задач, поставленных руководством</a:t>
            </a:r>
            <a:endParaRPr lang="ru-RU">
              <a:solidFill>
                <a:srgbClr val="292929"/>
              </a:solidFill>
            </a:endParaRPr>
          </a:p>
        </p:txBody>
      </p:sp>
      <p:sp>
        <p:nvSpPr>
          <p:cNvPr id="22" name="Прямоугольник 20"/>
          <p:cNvSpPr>
            <a:spLocks noChangeArrowheads="1"/>
          </p:cNvSpPr>
          <p:nvPr/>
        </p:nvSpPr>
        <p:spPr bwMode="auto">
          <a:xfrm>
            <a:off x="4495800" y="37353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Исполнение, решение оперативных задач строго в рамках зон ответственности</a:t>
            </a:r>
            <a:endParaRPr lang="ru-RU">
              <a:solidFill>
                <a:srgbClr val="292929"/>
              </a:solidFill>
            </a:endParaRPr>
          </a:p>
        </p:txBody>
      </p:sp>
      <p:sp>
        <p:nvSpPr>
          <p:cNvPr id="23" name="Прямоугольник 21"/>
          <p:cNvSpPr>
            <a:spLocks noChangeArrowheads="1"/>
          </p:cNvSpPr>
          <p:nvPr/>
        </p:nvSpPr>
        <p:spPr bwMode="auto">
          <a:xfrm>
            <a:off x="4500563" y="50149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Производство изделий</a:t>
            </a:r>
            <a:br>
              <a:rPr lang="ru-RU">
                <a:solidFill>
                  <a:srgbClr val="006699"/>
                </a:solidFill>
              </a:rPr>
            </a:br>
            <a:r>
              <a:rPr lang="ru-RU">
                <a:solidFill>
                  <a:srgbClr val="006699"/>
                </a:solidFill>
              </a:rPr>
              <a:t>Оказание услуг</a:t>
            </a:r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2957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Динамика изменений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2" descr="img_39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91440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672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Эффективность персонала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2" descr="img_30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124744"/>
            <a:ext cx="82867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349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Управление показателями (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KPI)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00063" y="1138674"/>
            <a:ext cx="839311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u="sng" dirty="0" smtClean="0">
                <a:solidFill>
                  <a:srgbClr val="C00000"/>
                </a:solidFill>
              </a:rPr>
              <a:t>Шаг 1</a:t>
            </a:r>
            <a:r>
              <a:rPr lang="ru-RU" sz="2000" b="1" dirty="0" smtClean="0">
                <a:solidFill>
                  <a:srgbClr val="C00000"/>
                </a:solidFill>
              </a:rPr>
              <a:t>. МОДЕЛИРОВАНИЕ 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В самом начале необходимо определить какие показатели являются значимыми и какие показатели стоит отслеживать</a:t>
            </a:r>
            <a:r>
              <a:rPr lang="ru-RU" sz="2000" i="1" dirty="0">
                <a:solidFill>
                  <a:srgbClr val="006699"/>
                </a:solidFill>
              </a:rPr>
              <a:t/>
            </a:r>
            <a:br>
              <a:rPr lang="ru-RU" sz="2000" i="1" dirty="0">
                <a:solidFill>
                  <a:srgbClr val="006699"/>
                </a:solidFill>
              </a:rPr>
            </a:br>
            <a:endParaRPr lang="ru-RU" sz="2000" b="1" i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u="sng" dirty="0" smtClean="0">
                <a:solidFill>
                  <a:srgbClr val="C00000"/>
                </a:solidFill>
              </a:rPr>
              <a:t>Шаг 2</a:t>
            </a:r>
            <a:r>
              <a:rPr lang="ru-RU" sz="2000" b="1" dirty="0" smtClean="0">
                <a:solidFill>
                  <a:srgbClr val="C00000"/>
                </a:solidFill>
              </a:rPr>
              <a:t>. ИЗМЕРЕНИЕ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Управлять можно только тем, что можно измерить</a:t>
            </a:r>
            <a:endParaRPr lang="ru-RU" sz="2000" i="1" dirty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endParaRPr lang="ru-RU" sz="2000" i="1" dirty="0" smtClean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u="sng" dirty="0" smtClean="0">
                <a:solidFill>
                  <a:srgbClr val="C00000"/>
                </a:solidFill>
              </a:rPr>
              <a:t>Шаг 3</a:t>
            </a:r>
            <a:r>
              <a:rPr lang="ru-RU" sz="2000" b="1" dirty="0" smtClean="0">
                <a:solidFill>
                  <a:srgbClr val="C00000"/>
                </a:solidFill>
              </a:rPr>
              <a:t>. ВИЗУАЛИЗАЦИЯ</a:t>
            </a:r>
            <a:r>
              <a:rPr lang="ru-RU" sz="2000" b="1" dirty="0" smtClean="0">
                <a:solidFill>
                  <a:srgbClr val="292929"/>
                </a:solidFill>
              </a:rPr>
              <a:t/>
            </a:r>
            <a:br>
              <a:rPr lang="ru-RU" sz="2000" b="1" dirty="0" smtClean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Руководство должно видеть общую картину, каждый из сотрудников должен в режиме </a:t>
            </a:r>
            <a:r>
              <a:rPr lang="en-US" sz="2000" i="1" dirty="0" smtClean="0">
                <a:solidFill>
                  <a:srgbClr val="006699"/>
                </a:solidFill>
              </a:rPr>
              <a:t>real-time </a:t>
            </a:r>
            <a:r>
              <a:rPr lang="ru-RU" sz="2000" i="1" dirty="0" smtClean="0">
                <a:solidFill>
                  <a:srgbClr val="006699"/>
                </a:solidFill>
              </a:rPr>
              <a:t>видеть свою зону </a:t>
            </a:r>
            <a:r>
              <a:rPr lang="ru-RU" sz="2000" i="1" dirty="0" err="1" smtClean="0">
                <a:solidFill>
                  <a:srgbClr val="006699"/>
                </a:solidFill>
              </a:rPr>
              <a:t>ответсвенности</a:t>
            </a:r>
            <a:endParaRPr lang="ru-RU" sz="2000" i="1" dirty="0" smtClean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endParaRPr lang="ru-RU" sz="2000" i="1" dirty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u="sng" dirty="0" smtClean="0">
                <a:solidFill>
                  <a:srgbClr val="C00000"/>
                </a:solidFill>
              </a:rPr>
              <a:t>Шаг 4</a:t>
            </a:r>
            <a:r>
              <a:rPr lang="ru-RU" sz="2000" b="1" dirty="0" smtClean="0">
                <a:solidFill>
                  <a:srgbClr val="C00000"/>
                </a:solidFill>
              </a:rPr>
              <a:t>. ДЕНЬГИ. МОТИВАЦИОННАЯ СХЕМА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«</a:t>
            </a:r>
            <a:r>
              <a:rPr lang="ru-RU" sz="2000" i="1" dirty="0">
                <a:solidFill>
                  <a:srgbClr val="006699"/>
                </a:solidFill>
              </a:rPr>
              <a:t>Все просто так, кроме денег» </a:t>
            </a:r>
            <a:r>
              <a:rPr lang="ru-RU" sz="2000" i="1" dirty="0" smtClean="0">
                <a:solidFill>
                  <a:srgbClr val="006699"/>
                </a:solidFill>
                <a:sym typeface="Wingdings" pitchFamily="2" charset="2"/>
              </a:rPr>
              <a:t></a:t>
            </a:r>
            <a:endParaRPr lang="ru-RU" sz="2000" i="1" dirty="0">
              <a:solidFill>
                <a:srgbClr val="006699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1520" y="530120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2249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Моделирование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2" descr="img_11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482" y="917582"/>
            <a:ext cx="7547942" cy="553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3923928" y="1772816"/>
            <a:ext cx="2808288" cy="865187"/>
          </a:xfrm>
          <a:prstGeom prst="wedgeRoundRectCallout">
            <a:avLst>
              <a:gd name="adj1" fmla="val -107132"/>
              <a:gd name="adj2" fmla="val 11681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Дерево показателей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2249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Моделирование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3" descr="img_3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965026"/>
            <a:ext cx="86391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6012160" y="1772816"/>
            <a:ext cx="2808288" cy="865187"/>
          </a:xfrm>
          <a:prstGeom prst="wedgeRoundRectCallout">
            <a:avLst>
              <a:gd name="adj1" fmla="val -100542"/>
              <a:gd name="adj2" fmla="val -76945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Матрица эффективности </a:t>
            </a:r>
            <a:r>
              <a:rPr lang="ru-RU" sz="1600" dirty="0" err="1" smtClean="0"/>
              <a:t>сотрудика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1603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Измерение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1138674"/>
            <a:ext cx="839311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REAL-TIME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Как только показатели не собираются за один период – они перестают работать.</a:t>
            </a:r>
            <a:r>
              <a:rPr lang="ru-RU" sz="2000" i="1" dirty="0">
                <a:solidFill>
                  <a:srgbClr val="006699"/>
                </a:solidFill>
              </a:rPr>
              <a:t/>
            </a:r>
            <a:br>
              <a:rPr lang="ru-RU" sz="2000" i="1" dirty="0">
                <a:solidFill>
                  <a:srgbClr val="006699"/>
                </a:solidFill>
              </a:rPr>
            </a:br>
            <a:endParaRPr lang="ru-RU" sz="2000" b="1" i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МАКСИМАЛЬНО АВТОМАТИЗИРОВАТЬ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Это позволит уйти от «человеческого» фактора</a:t>
            </a:r>
            <a:endParaRPr lang="ru-RU" sz="2000" i="1" dirty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endParaRPr lang="ru-RU" sz="2000" i="1" dirty="0" smtClean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ВСЕ, ЧТО СОБИРАЕТСЯ РУКАМИ –РЕГЛАМЕНТИРОВАТЬ И КОНТРОЛИРОВАТЬ</a:t>
            </a:r>
            <a:r>
              <a:rPr lang="ru-RU" sz="2000" b="1" dirty="0" smtClean="0">
                <a:solidFill>
                  <a:srgbClr val="292929"/>
                </a:solidFill>
              </a:rPr>
              <a:t/>
            </a:r>
            <a:br>
              <a:rPr lang="ru-RU" sz="2000" b="1" dirty="0" smtClean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Максимально уходим от «человеческого фактора»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endParaRPr lang="ru-RU" sz="2000" i="1" dirty="0">
              <a:solidFill>
                <a:srgbClr val="0066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ЕСЛИ ПОКАЗАТЕЛЬ НЕИЗМЕРИМ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Это значит что он не нужен и был введен «для галочки»</a:t>
            </a:r>
            <a:endParaRPr lang="ru-RU" sz="2000" i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3813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Визуализация: верхний уровень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2" descr="img_27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43996"/>
            <a:ext cx="8074099" cy="52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3813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Визуализация: верхний уровень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2" descr="img_28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82867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833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Визуализация: исполнитель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2" descr="img_33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01830"/>
            <a:ext cx="8316416" cy="530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153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Деньги. Мотивационная схема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1138674"/>
            <a:ext cx="83931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ПОЛУЧАТЬ ЗА ТО, ЗА ЧТО МОЖЕШЬ ОТВЕТИТЬ 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Бесполезно мотивировать человека на показатели, за которые он не в состоянии напрямую отвечать.</a:t>
            </a:r>
            <a:r>
              <a:rPr lang="ru-RU" sz="2000" i="1" dirty="0">
                <a:solidFill>
                  <a:srgbClr val="006699"/>
                </a:solidFill>
              </a:rPr>
              <a:t/>
            </a:r>
            <a:br>
              <a:rPr lang="ru-RU" sz="2000" i="1" dirty="0">
                <a:solidFill>
                  <a:srgbClr val="006699"/>
                </a:solidFill>
              </a:rPr>
            </a:br>
            <a:endParaRPr lang="ru-RU" sz="2000" b="1" i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РАЗНЫЕ МОДЕЛИ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Бонусная модель, </a:t>
            </a:r>
            <a:r>
              <a:rPr lang="ru-RU" sz="2000" i="1" dirty="0" err="1" smtClean="0">
                <a:solidFill>
                  <a:srgbClr val="006699"/>
                </a:solidFill>
              </a:rPr>
              <a:t>грейды</a:t>
            </a:r>
            <a:r>
              <a:rPr lang="ru-RU" sz="2000" i="1" dirty="0" smtClean="0">
                <a:solidFill>
                  <a:srgbClr val="006699"/>
                </a:solidFill>
              </a:rPr>
              <a:t> и т.д.</a:t>
            </a:r>
            <a:endParaRPr lang="ru-RU" sz="2000" i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6688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Система управления. </a:t>
            </a:r>
            <a:r>
              <a:rPr lang="ru-RU" sz="2200" dirty="0" smtClean="0">
                <a:latin typeface="Tahoma" pitchFamily="34" charset="0"/>
                <a:cs typeface="Tahoma" pitchFamily="34" charset="0"/>
              </a:rPr>
              <a:t>Что бы хотелось получить ?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23850" y="122872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Топ-менеджер(ы)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2259013"/>
            <a:ext cx="43592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Менеджеры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Начальники отделов, департаментов, направлений</a:t>
            </a:r>
            <a:endParaRPr lang="ru-RU" sz="2000" b="1" dirty="0">
              <a:solidFill>
                <a:srgbClr val="292929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23850" y="396557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Офисные сотрудники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850" y="5087938"/>
            <a:ext cx="4359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Рабочие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Производство, склад, услуги</a:t>
            </a:r>
            <a:endParaRPr lang="ru-RU" sz="2000" b="1" dirty="0">
              <a:solidFill>
                <a:srgbClr val="292929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8313" y="1916113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8313" y="3644900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8313" y="4797425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804193" y="3685382"/>
            <a:ext cx="51038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8"/>
          <p:cNvSpPr>
            <a:spLocks noChangeArrowheads="1"/>
          </p:cNvSpPr>
          <p:nvPr/>
        </p:nvSpPr>
        <p:spPr bwMode="auto">
          <a:xfrm>
            <a:off x="4500563" y="1125538"/>
            <a:ext cx="4572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Информация должна быть «на ладони»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Мало времени</a:t>
            </a:r>
            <a:endParaRPr lang="ru-RU">
              <a:solidFill>
                <a:srgbClr val="292929"/>
              </a:solidFill>
            </a:endParaRPr>
          </a:p>
        </p:txBody>
      </p:sp>
      <p:sp>
        <p:nvSpPr>
          <p:cNvPr id="21" name="Прямоугольник 19"/>
          <p:cNvSpPr>
            <a:spLocks noChangeArrowheads="1"/>
          </p:cNvSpPr>
          <p:nvPr/>
        </p:nvSpPr>
        <p:spPr bwMode="auto">
          <a:xfrm>
            <a:off x="4500563" y="20621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Должен управлять эффективностью и улучшением процессов в своей области</a:t>
            </a:r>
            <a:endParaRPr lang="ru-RU">
              <a:solidFill>
                <a:srgbClr val="292929"/>
              </a:solidFill>
            </a:endParaRPr>
          </a:p>
        </p:txBody>
      </p:sp>
      <p:sp>
        <p:nvSpPr>
          <p:cNvPr id="22" name="Прямоугольник 20"/>
          <p:cNvSpPr>
            <a:spLocks noChangeArrowheads="1"/>
          </p:cNvSpPr>
          <p:nvPr/>
        </p:nvSpPr>
        <p:spPr bwMode="auto">
          <a:xfrm>
            <a:off x="4495800" y="37353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Исполнительская дисциплина</a:t>
            </a:r>
            <a:endParaRPr lang="ru-RU">
              <a:solidFill>
                <a:srgbClr val="292929"/>
              </a:solidFill>
            </a:endParaRPr>
          </a:p>
        </p:txBody>
      </p:sp>
      <p:sp>
        <p:nvSpPr>
          <p:cNvPr id="23" name="Прямоугольник 21"/>
          <p:cNvSpPr>
            <a:spLocks noChangeArrowheads="1"/>
          </p:cNvSpPr>
          <p:nvPr/>
        </p:nvSpPr>
        <p:spPr bwMode="auto">
          <a:xfrm>
            <a:off x="4500563" y="50149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0850" algn="l"/>
              </a:tabLst>
            </a:pPr>
            <a:r>
              <a:rPr lang="ru-RU">
                <a:solidFill>
                  <a:srgbClr val="006699"/>
                </a:solidFill>
              </a:rPr>
              <a:t>Качественное выполнение, гарантированно качественный продукт или услуга на выходе</a:t>
            </a:r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5158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Компания. Инструменты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BPM-</a:t>
            </a:r>
            <a:r>
              <a:rPr lang="ru-RU" sz="2200" dirty="0" smtClean="0">
                <a:latin typeface="Tahoma" pitchFamily="34" charset="0"/>
                <a:cs typeface="Tahoma" pitchFamily="34" charset="0"/>
              </a:rPr>
              <a:t>системы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23850" y="122872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Топ-менеджер(ы)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2259013"/>
            <a:ext cx="43592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Менеджеры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Начальники отделов, департаментов, направлений</a:t>
            </a:r>
            <a:endParaRPr lang="ru-RU" sz="2000" b="1" dirty="0">
              <a:solidFill>
                <a:srgbClr val="292929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23850" y="396557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Офисные сотрудники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850" y="5087938"/>
            <a:ext cx="4359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Рабочие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Производство, склад, услуги</a:t>
            </a:r>
            <a:endParaRPr lang="ru-RU" sz="2000" b="1" dirty="0">
              <a:solidFill>
                <a:srgbClr val="292929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8313" y="1916113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8313" y="3644900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8313" y="4797425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804193" y="3685382"/>
            <a:ext cx="51038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16463" y="981075"/>
            <a:ext cx="4248150" cy="525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32363" y="1484313"/>
            <a:ext cx="3887787" cy="12969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Инструмент 3. 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u="sng" dirty="0">
                <a:solidFill>
                  <a:schemeClr val="tx1"/>
                </a:solidFill>
              </a:rPr>
              <a:t>Управление </a:t>
            </a:r>
            <a:r>
              <a:rPr lang="ru-RU" u="sng" dirty="0" smtClean="0">
                <a:solidFill>
                  <a:schemeClr val="tx1"/>
                </a:solidFill>
              </a:rPr>
              <a:t>показателями</a:t>
            </a:r>
            <a:r>
              <a:rPr lang="en-US" u="sng" dirty="0" smtClean="0">
                <a:solidFill>
                  <a:schemeClr val="tx1"/>
                </a:solidFill>
              </a:rPr>
              <a:t> (KPI)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363" y="2924175"/>
            <a:ext cx="3887787" cy="12969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Инструмент 2.</a:t>
            </a:r>
          </a:p>
          <a:p>
            <a:pPr algn="ctr">
              <a:defRPr/>
            </a:pPr>
            <a:r>
              <a:rPr lang="ru-RU" u="sng" dirty="0" smtClean="0">
                <a:solidFill>
                  <a:schemeClr val="tx1"/>
                </a:solidFill>
              </a:rPr>
              <a:t>Исполняемые бизнес-процессы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4365625"/>
            <a:ext cx="3887787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Инструмент 1.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u="sng" dirty="0">
                <a:solidFill>
                  <a:schemeClr val="tx1"/>
                </a:solidFill>
              </a:rPr>
              <a:t>Регламентация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4748213" y="1012825"/>
            <a:ext cx="4360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Инструмент: </a:t>
            </a:r>
            <a:r>
              <a:rPr lang="en-US" sz="2000" b="1">
                <a:solidFill>
                  <a:srgbClr val="C00000"/>
                </a:solidFill>
              </a:rPr>
              <a:t>BPM – </a:t>
            </a:r>
            <a:r>
              <a:rPr lang="ru-RU" sz="2000" b="1">
                <a:solidFill>
                  <a:srgbClr val="C00000"/>
                </a:solidFill>
              </a:rPr>
              <a:t>система 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827584" y="1700808"/>
            <a:ext cx="3600177" cy="2448272"/>
          </a:xfrm>
          <a:prstGeom prst="wedgeRoundRectCallout">
            <a:avLst>
              <a:gd name="adj1" fmla="val 60281"/>
              <a:gd name="adj2" fmla="val -69911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Инструмент  (</a:t>
            </a:r>
            <a:r>
              <a:rPr lang="en-US" sz="1600" dirty="0" smtClean="0"/>
              <a:t>BPM-</a:t>
            </a:r>
            <a:r>
              <a:rPr lang="ru-RU" sz="1600" dirty="0" smtClean="0"/>
              <a:t>система) должен решать задачи всех своих заказчиков.</a:t>
            </a:r>
          </a:p>
          <a:p>
            <a:pPr>
              <a:spcBef>
                <a:spcPct val="50000"/>
              </a:spcBef>
            </a:pPr>
            <a:r>
              <a:rPr lang="ru-RU" sz="1600" dirty="0" smtClean="0"/>
              <a:t>Целесообразно поэтапное внедрение </a:t>
            </a:r>
            <a:r>
              <a:rPr lang="en-US" sz="1600" dirty="0" smtClean="0"/>
              <a:t>BPM-</a:t>
            </a:r>
            <a:r>
              <a:rPr lang="ru-RU" sz="1600" dirty="0" smtClean="0"/>
              <a:t>системы, но при этом предыдущие шаги должны становиться фундаментом для следующих улучшений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5158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Компания. Инструменты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BPM-</a:t>
            </a:r>
            <a:r>
              <a:rPr lang="ru-RU" sz="2200" dirty="0" smtClean="0">
                <a:latin typeface="Tahoma" pitchFamily="34" charset="0"/>
                <a:cs typeface="Tahoma" pitchFamily="34" charset="0"/>
              </a:rPr>
              <a:t>системы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23850" y="122872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Топ-менеджер(ы)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2259013"/>
            <a:ext cx="43592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Менеджеры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Начальники отделов, департаментов, направлений</a:t>
            </a:r>
            <a:endParaRPr lang="ru-RU" sz="2000" b="1" dirty="0">
              <a:solidFill>
                <a:srgbClr val="292929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23850" y="396557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Офисные сотрудники</a:t>
            </a:r>
            <a:endParaRPr lang="ru-RU" sz="2000" b="1">
              <a:solidFill>
                <a:srgbClr val="29292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850" y="5087938"/>
            <a:ext cx="4359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Рабочие</a:t>
            </a:r>
          </a:p>
          <a:p>
            <a:pPr>
              <a:spcBef>
                <a:spcPct val="50000"/>
              </a:spcBef>
              <a:tabLst>
                <a:tab pos="450850" algn="l"/>
              </a:tabLst>
              <a:defRPr/>
            </a:pPr>
            <a:r>
              <a:rPr lang="ru-RU" sz="2000" i="1" dirty="0">
                <a:solidFill>
                  <a:srgbClr val="006699"/>
                </a:solidFill>
              </a:rPr>
              <a:t>Производство, склад, услуги</a:t>
            </a:r>
            <a:endParaRPr lang="ru-RU" sz="2000" b="1" dirty="0">
              <a:solidFill>
                <a:srgbClr val="292929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8313" y="1916113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8313" y="3644900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8313" y="4797425"/>
            <a:ext cx="8351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804193" y="3685382"/>
            <a:ext cx="51038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16463" y="981075"/>
            <a:ext cx="4248150" cy="525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32363" y="1484313"/>
            <a:ext cx="3887787" cy="12969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Инструмент 3. 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u="sng" dirty="0">
                <a:solidFill>
                  <a:schemeClr val="tx1"/>
                </a:solidFill>
              </a:rPr>
              <a:t>Управление </a:t>
            </a:r>
            <a:r>
              <a:rPr lang="ru-RU" u="sng" dirty="0" smtClean="0">
                <a:solidFill>
                  <a:schemeClr val="tx1"/>
                </a:solidFill>
              </a:rPr>
              <a:t>показателями (</a:t>
            </a:r>
            <a:r>
              <a:rPr lang="en-US" u="sng" dirty="0" smtClean="0">
                <a:solidFill>
                  <a:schemeClr val="tx1"/>
                </a:solidFill>
              </a:rPr>
              <a:t>KPI)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363" y="2924175"/>
            <a:ext cx="3887787" cy="12969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Инструмент 2.</a:t>
            </a:r>
          </a:p>
          <a:p>
            <a:pPr algn="ctr">
              <a:defRPr/>
            </a:pPr>
            <a:r>
              <a:rPr lang="ru-RU" u="sng" dirty="0" smtClean="0">
                <a:solidFill>
                  <a:schemeClr val="tx1"/>
                </a:solidFill>
              </a:rPr>
              <a:t>Исполняемые бизнес-процессы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4365625"/>
            <a:ext cx="3887787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Инструмент 1.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>Регламентация</a:t>
            </a:r>
            <a:r>
              <a:rPr lang="en-US" u="sng" dirty="0" smtClean="0">
                <a:solidFill>
                  <a:schemeClr val="tx1"/>
                </a:solidFill>
              </a:rPr>
              <a:t>, </a:t>
            </a:r>
            <a:r>
              <a:rPr lang="ru-RU" u="sng" dirty="0" smtClean="0">
                <a:solidFill>
                  <a:schemeClr val="tx1"/>
                </a:solidFill>
              </a:rPr>
              <a:t>Инструкции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4748213" y="1012825"/>
            <a:ext cx="4360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0850" algn="l"/>
              </a:tabLst>
            </a:pPr>
            <a:r>
              <a:rPr lang="ru-RU" sz="2000" b="1">
                <a:solidFill>
                  <a:srgbClr val="C00000"/>
                </a:solidFill>
              </a:rPr>
              <a:t>Инструмент: </a:t>
            </a:r>
            <a:r>
              <a:rPr lang="en-US" sz="2000" b="1">
                <a:solidFill>
                  <a:srgbClr val="C00000"/>
                </a:solidFill>
              </a:rPr>
              <a:t>BPM – </a:t>
            </a:r>
            <a:r>
              <a:rPr lang="ru-RU" sz="2000" b="1">
                <a:solidFill>
                  <a:srgbClr val="C00000"/>
                </a:solidFill>
              </a:rPr>
              <a:t>система </a:t>
            </a:r>
            <a:endParaRPr lang="ru-RU" sz="2000" b="1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296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Регламентация. Модель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9" descr="img_03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38" y="832966"/>
            <a:ext cx="78327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0" y="2779241"/>
            <a:ext cx="2268538" cy="792163"/>
          </a:xfrm>
          <a:prstGeom prst="wedgeRoundRectCallout">
            <a:avLst>
              <a:gd name="adj1" fmla="val 54856"/>
              <a:gd name="adj2" fmla="val 853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42875" y="2741141"/>
            <a:ext cx="2124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292929"/>
                </a:solidFill>
              </a:rPr>
              <a:t>Задача, которую должен выполнить Менеджер</a:t>
            </a:r>
            <a:endParaRPr lang="ru-RU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6445250" y="3898429"/>
            <a:ext cx="2268538" cy="792162"/>
          </a:xfrm>
          <a:prstGeom prst="wedgeRoundRectCallout">
            <a:avLst>
              <a:gd name="adj1" fmla="val -60287"/>
              <a:gd name="adj2" fmla="val -113380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588125" y="3860329"/>
            <a:ext cx="2125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292929"/>
                </a:solidFill>
              </a:rPr>
              <a:t>Линии задают логику переходов между задачами</a:t>
            </a:r>
            <a:endParaRPr lang="ru-RU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132138" y="764704"/>
            <a:ext cx="2266950" cy="790575"/>
          </a:xfrm>
          <a:prstGeom prst="wedgeRoundRectCallout">
            <a:avLst>
              <a:gd name="adj1" fmla="val -83583"/>
              <a:gd name="adj2" fmla="val 12403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275013" y="859954"/>
            <a:ext cx="2124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292929"/>
                </a:solidFill>
              </a:rPr>
              <a:t>Начальная точка бизнес-процесса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137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Генерация регламента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273857"/>
            <a:ext cx="7572428" cy="494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3908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Регламентация. Что важно ?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00063" y="1412875"/>
            <a:ext cx="839311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АВТОМАТИЧЕСКИ ИЛИ РУКАМИ ? 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endParaRPr lang="ru-RU" sz="2000" b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ЦЕНТРАЛИЗОВАННОЕ ХРАНИЛИЩЕ 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endParaRPr lang="ru-RU" sz="2000" b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УПРАВЛЕНИЕ УЛУЧШЕНИЕМ, ХРАНЕНИЕ ВСЕХ ВЕРСИЙ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Владелец процесса должен иметь быстрый доступ на редактирование, простой процесс согласования</a:t>
            </a:r>
            <a:br>
              <a:rPr lang="ru-RU" sz="2000" i="1" dirty="0">
                <a:solidFill>
                  <a:srgbClr val="006699"/>
                </a:solidFill>
              </a:rPr>
            </a:br>
            <a:endParaRPr lang="ru-RU" sz="2000" b="1" i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ОЧЕНЬ БЫСТРЫЙ ДОСТУП К ИНСТРУКЦИЯМ, РЕЛЕВАНТНОСТЬ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Документы – под рукой. Только нужные документы. 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5436096" y="1052736"/>
            <a:ext cx="3600177" cy="1656184"/>
          </a:xfrm>
          <a:prstGeom prst="wedgeRoundRectCallout">
            <a:avLst>
              <a:gd name="adj1" fmla="val -47966"/>
              <a:gd name="adj2" fmla="val -69875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86BFE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2 основные проблемы регламентов</a:t>
            </a:r>
            <a:r>
              <a:rPr lang="ru-RU" sz="1600" dirty="0" smtClean="0"/>
              <a:t>: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sz="1600" dirty="0" smtClean="0"/>
              <a:t>Актуальность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sz="1600" dirty="0" smtClean="0"/>
              <a:t>Сложность контроля исполнения и качества исполнения отдельных шагов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po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750"/>
            <a:ext cx="9144000" cy="48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57" y="635795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www.it-fresh.ru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лого 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43108" cy="1075494"/>
          </a:xfrm>
          <a:prstGeom prst="rect">
            <a:avLst/>
          </a:prstGeom>
        </p:spPr>
      </p:pic>
      <p:pic>
        <p:nvPicPr>
          <p:cNvPr id="9" name="Рисунок 8" descr="раздел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156" y="332656"/>
            <a:ext cx="18288" cy="297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3321" y="261809"/>
            <a:ext cx="4261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cs typeface="Tahoma" pitchFamily="34" charset="0"/>
              </a:rPr>
              <a:t>Исполняемые бизнес-процессы</a:t>
            </a:r>
            <a:endParaRPr lang="ru-RU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0063" y="1116013"/>
            <a:ext cx="79295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РЕГЛАМЕНТЫ СДЕЛАНЫ, НО ЛЕЖАТ «НА ПОЛКЕ»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endParaRPr lang="ru-RU" sz="2000" b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НЕОБХОДИМО </a:t>
            </a:r>
            <a:r>
              <a:rPr lang="ru-RU" sz="2000" b="1" dirty="0" smtClean="0">
                <a:solidFill>
                  <a:srgbClr val="C00000"/>
                </a:solidFill>
              </a:rPr>
              <a:t>УСКОРИТЬ (УПОРЯДОЧИТЬ) </a:t>
            </a:r>
            <a:r>
              <a:rPr lang="ru-RU" sz="2000" b="1" dirty="0" smtClean="0">
                <a:solidFill>
                  <a:srgbClr val="C00000"/>
                </a:solidFill>
              </a:rPr>
              <a:t>ПРОЦЕСС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Организовать взаимодействие исполнителей из разных подразделений компании</a:t>
            </a:r>
            <a:br>
              <a:rPr lang="ru-RU" sz="2000" i="1" dirty="0">
                <a:solidFill>
                  <a:srgbClr val="00669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Сделать надо быстро </a:t>
            </a:r>
            <a:br>
              <a:rPr lang="ru-RU" sz="2000" i="1" dirty="0">
                <a:solidFill>
                  <a:srgbClr val="00669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Процесс будет подвержен изменениям</a:t>
            </a:r>
            <a:br>
              <a:rPr lang="ru-RU" sz="2000" i="1" dirty="0">
                <a:solidFill>
                  <a:srgbClr val="00669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Сотрудники территориально распределены</a:t>
            </a:r>
            <a:br>
              <a:rPr lang="ru-RU" sz="2000" i="1" dirty="0">
                <a:solidFill>
                  <a:srgbClr val="006699"/>
                </a:solidFill>
              </a:rPr>
            </a:br>
            <a:endParaRPr lang="ru-RU" sz="2000" b="1" i="1" dirty="0">
              <a:solidFill>
                <a:srgbClr val="29292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5"/>
              </a:buBlip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КОНТРОЛЬ</a:t>
            </a:r>
            <a:r>
              <a:rPr lang="ru-RU" sz="2000" b="1" dirty="0">
                <a:solidFill>
                  <a:srgbClr val="292929"/>
                </a:solidFill>
              </a:rPr>
              <a:t/>
            </a:r>
            <a:br>
              <a:rPr lang="ru-RU" sz="2000" b="1" dirty="0">
                <a:solidFill>
                  <a:srgbClr val="292929"/>
                </a:solidFill>
              </a:rPr>
            </a:br>
            <a:r>
              <a:rPr lang="ru-RU" sz="2000" i="1" dirty="0" smtClean="0">
                <a:solidFill>
                  <a:srgbClr val="006699"/>
                </a:solidFill>
              </a:rPr>
              <a:t>Контроллер должен </a:t>
            </a:r>
            <a:r>
              <a:rPr lang="ru-RU" sz="2000" i="1" dirty="0">
                <a:solidFill>
                  <a:srgbClr val="006699"/>
                </a:solidFill>
              </a:rPr>
              <a:t>четко понимать что происходит по его </a:t>
            </a:r>
            <a:r>
              <a:rPr lang="ru-RU" sz="2000" i="1" dirty="0" smtClean="0">
                <a:solidFill>
                  <a:srgbClr val="006699"/>
                </a:solidFill>
              </a:rPr>
              <a:t>процессам</a:t>
            </a:r>
            <a:r>
              <a:rPr lang="ru-RU" sz="2000" i="1" dirty="0">
                <a:solidFill>
                  <a:srgbClr val="006699"/>
                </a:solidFill>
              </a:rPr>
              <a:t/>
            </a:r>
            <a:br>
              <a:rPr lang="ru-RU" sz="2000" i="1" dirty="0">
                <a:solidFill>
                  <a:srgbClr val="006699"/>
                </a:solidFill>
              </a:rPr>
            </a:br>
            <a:r>
              <a:rPr lang="ru-RU" sz="2000" i="1" dirty="0">
                <a:solidFill>
                  <a:srgbClr val="006699"/>
                </a:solidFill>
              </a:rPr>
              <a:t>Система должна автоматически контролировать соблюдение регламента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609</Words>
  <Application>Microsoft Office PowerPoint</Application>
  <PresentationFormat>Экран (4:3)</PresentationFormat>
  <Paragraphs>187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Sony</cp:lastModifiedBy>
  <cp:revision>88</cp:revision>
  <dcterms:created xsi:type="dcterms:W3CDTF">2011-02-28T09:55:30Z</dcterms:created>
  <dcterms:modified xsi:type="dcterms:W3CDTF">2011-09-20T07:29:05Z</dcterms:modified>
</cp:coreProperties>
</file>